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126" y="3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d2428a35b9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d2428a35b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d2428a35b9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d2428a35b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d2428a35b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d2428a35b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d2428a35b9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d2428a35b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d2428a35b9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d2428a35b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d2428a35b9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d2428a35b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d2428a35b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d2428a35b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d2428a35b9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d2428a35b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d2428a35b9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d2428a35b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d2428a35b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d2428a35b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47300" y="344525"/>
            <a:ext cx="8685000" cy="65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Welcome to my MVC lecture! </a:t>
            </a:r>
            <a:endParaRPr/>
          </a:p>
        </p:txBody>
      </p:sp>
      <p:sp>
        <p:nvSpPr>
          <p:cNvPr id="55" name="Google Shape;55;p13"/>
          <p:cNvSpPr txBox="1"/>
          <p:nvPr/>
        </p:nvSpPr>
        <p:spPr>
          <a:xfrm>
            <a:off x="510300" y="1471150"/>
            <a:ext cx="8322000" cy="34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Understanding MVC in Web Development! </a:t>
            </a:r>
            <a:endParaRPr sz="2000" b="1">
              <a:solidFill>
                <a:schemeClr val="dk1"/>
              </a:solidFill>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r>
              <a:rPr lang="en" sz="2000">
                <a:solidFill>
                  <a:schemeClr val="dk1"/>
                </a:solidFill>
              </a:rPr>
              <a:t>Over the last 20 years websites have gone from simple web pages with html and css to incredibly complex applications. To make working with these complex applications much easier, developers use different patterns to lay out their projects to make code less complex and easier to work with, by far the most popular of these patterns is </a:t>
            </a:r>
            <a:r>
              <a:rPr lang="en" sz="2000" b="1">
                <a:solidFill>
                  <a:schemeClr val="dk1"/>
                </a:solidFill>
              </a:rPr>
              <a:t>MVC</a:t>
            </a:r>
            <a:endParaRPr sz="2000" b="1">
              <a:solidFill>
                <a:schemeClr val="dk1"/>
              </a:solidFill>
            </a:endParaRPr>
          </a:p>
          <a:p>
            <a:pPr marL="0" lvl="0" indent="0" algn="l" rtl="0">
              <a:spcBef>
                <a:spcPts val="0"/>
              </a:spcBef>
              <a:spcAft>
                <a:spcPts val="0"/>
              </a:spcAft>
              <a:buNone/>
            </a:pPr>
            <a:endParaRPr sz="2000" b="1">
              <a:solidFill>
                <a:schemeClr val="dk1"/>
              </a:solidFill>
            </a:endParaRPr>
          </a:p>
          <a:p>
            <a:pPr marL="0" lvl="0" indent="0" algn="l" rtl="0">
              <a:spcBef>
                <a:spcPts val="0"/>
              </a:spcBef>
              <a:spcAft>
                <a:spcPts val="0"/>
              </a:spcAft>
              <a:buNone/>
            </a:pPr>
            <a:endParaRPr sz="2000"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13" name="Google Shape;113;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solidFill>
                  <a:schemeClr val="dk1"/>
                </a:solidFill>
              </a:rPr>
              <a:t>In summary, MVC architecture plays a fundamental role in modern web development by providing a structured approach to organizing code and separating concerns. The model, representing the data layer, ensures efficient management and manipulation of data. The controller acts as the traffic controller, orchestrating interactions between the model and the view. Finally, the view presents data to users in an understandable format and allows for interaction with the application.</a:t>
            </a:r>
            <a:endParaRPr>
              <a:solidFill>
                <a:schemeClr val="dk1"/>
              </a:solidFill>
            </a:endParaRPr>
          </a:p>
          <a:p>
            <a:pPr marL="0" lvl="0" indent="0" algn="l" rtl="0">
              <a:spcBef>
                <a:spcPts val="1200"/>
              </a:spcBef>
              <a:spcAft>
                <a:spcPts val="0"/>
              </a:spcAft>
              <a:buNone/>
            </a:pPr>
            <a:r>
              <a:rPr lang="en">
                <a:solidFill>
                  <a:schemeClr val="dk1"/>
                </a:solidFill>
              </a:rPr>
              <a:t>This clear separation of responsibilities offers numerous benefits, including improved code organization, modularity, scalability, and testability. By embracing MVC principles, developers can create robust and maintainable web applications that deliver enhanced user experiences.</a:t>
            </a:r>
            <a:endParaRPr>
              <a:solidFill>
                <a:schemeClr val="dk1"/>
              </a:solidFill>
            </a:endParaRPr>
          </a:p>
          <a:p>
            <a:pPr marL="0" lvl="0" indent="0" algn="l" rtl="0">
              <a:spcBef>
                <a:spcPts val="1200"/>
              </a:spcBef>
              <a:spcAft>
                <a:spcPts val="1200"/>
              </a:spcAft>
              <a:buNone/>
            </a:pPr>
            <a:r>
              <a:rPr lang="en">
                <a:solidFill>
                  <a:schemeClr val="dk1"/>
                </a:solidFill>
              </a:rPr>
              <a:t>As you continue your journey in web development, I encourage you to delve deeper into the intricacies of MVC architecture and explore its applications in different frameworks and technologies. Experiment with building your own MVC-based projects, and consider exploring advanced topics such as middleware, routing, and dependency injection. By continuously learning and expanding your understanding of MVC and other architectural patterns, you'll become a more proficient and versatile developer, capable of building even more sophisticated and efficient web applications. Keep exploring, experimenting, and pushing the boundaries of your knowledge – the possibilities in web development are endless!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Q&amp;A</a:t>
            </a:r>
            <a:endParaRPr/>
          </a:p>
        </p:txBody>
      </p:sp>
      <p:sp>
        <p:nvSpPr>
          <p:cNvPr id="119" name="Google Shape;11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Questions and discussion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MVC</a:t>
            </a:r>
            <a:endParaRPr/>
          </a:p>
        </p:txBody>
      </p:sp>
      <p:sp>
        <p:nvSpPr>
          <p:cNvPr id="61" name="Google Shape;61;p14"/>
          <p:cNvSpPr txBox="1">
            <a:spLocks noGrp="1"/>
          </p:cNvSpPr>
          <p:nvPr>
            <p:ph type="body" idx="1"/>
          </p:nvPr>
        </p:nvSpPr>
        <p:spPr>
          <a:xfrm>
            <a:off x="311700" y="1152475"/>
            <a:ext cx="3351000" cy="3879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solidFill>
                  <a:schemeClr val="dk1"/>
                </a:solidFill>
              </a:rPr>
              <a:t>MVC stands for:</a:t>
            </a:r>
            <a:endParaRPr>
              <a:solidFill>
                <a:schemeClr val="dk1"/>
              </a:solidFill>
            </a:endParaRPr>
          </a:p>
          <a:p>
            <a:pPr marL="457200" lvl="0" indent="-334327" algn="l" rtl="0">
              <a:spcBef>
                <a:spcPts val="1200"/>
              </a:spcBef>
              <a:spcAft>
                <a:spcPts val="0"/>
              </a:spcAft>
              <a:buClr>
                <a:schemeClr val="dk1"/>
              </a:buClr>
              <a:buSzPct val="100000"/>
              <a:buChar char="-"/>
            </a:pPr>
            <a:r>
              <a:rPr lang="en" b="1">
                <a:solidFill>
                  <a:schemeClr val="dk1"/>
                </a:solidFill>
              </a:rPr>
              <a:t>M</a:t>
            </a:r>
            <a:r>
              <a:rPr lang="en">
                <a:solidFill>
                  <a:schemeClr val="dk1"/>
                </a:solidFill>
              </a:rPr>
              <a:t>odel</a:t>
            </a:r>
            <a:endParaRPr>
              <a:solidFill>
                <a:schemeClr val="dk1"/>
              </a:solidFill>
            </a:endParaRPr>
          </a:p>
          <a:p>
            <a:pPr marL="457200" lvl="0" indent="-334327" algn="l" rtl="0">
              <a:spcBef>
                <a:spcPts val="0"/>
              </a:spcBef>
              <a:spcAft>
                <a:spcPts val="0"/>
              </a:spcAft>
              <a:buClr>
                <a:schemeClr val="dk1"/>
              </a:buClr>
              <a:buSzPct val="100000"/>
              <a:buChar char="-"/>
            </a:pPr>
            <a:r>
              <a:rPr lang="en" b="1">
                <a:solidFill>
                  <a:schemeClr val="dk1"/>
                </a:solidFill>
              </a:rPr>
              <a:t>V</a:t>
            </a:r>
            <a:r>
              <a:rPr lang="en">
                <a:solidFill>
                  <a:schemeClr val="dk1"/>
                </a:solidFill>
              </a:rPr>
              <a:t>iew</a:t>
            </a:r>
            <a:endParaRPr>
              <a:solidFill>
                <a:schemeClr val="dk1"/>
              </a:solidFill>
            </a:endParaRPr>
          </a:p>
          <a:p>
            <a:pPr marL="457200" lvl="0" indent="-334327" algn="l" rtl="0">
              <a:spcBef>
                <a:spcPts val="0"/>
              </a:spcBef>
              <a:spcAft>
                <a:spcPts val="0"/>
              </a:spcAft>
              <a:buClr>
                <a:schemeClr val="dk1"/>
              </a:buClr>
              <a:buSzPct val="100000"/>
              <a:buChar char="-"/>
            </a:pPr>
            <a:r>
              <a:rPr lang="en" b="1">
                <a:solidFill>
                  <a:schemeClr val="dk1"/>
                </a:solidFill>
              </a:rPr>
              <a:t>C</a:t>
            </a:r>
            <a:r>
              <a:rPr lang="en">
                <a:solidFill>
                  <a:schemeClr val="dk1"/>
                </a:solidFill>
              </a:rPr>
              <a:t>ontroller</a:t>
            </a:r>
            <a:endParaRPr>
              <a:solidFill>
                <a:schemeClr val="dk1"/>
              </a:solidFill>
            </a:endParaRPr>
          </a:p>
          <a:p>
            <a:pPr marL="0" lvl="0" indent="0" algn="l" rtl="0">
              <a:spcBef>
                <a:spcPts val="1200"/>
              </a:spcBef>
              <a:spcAft>
                <a:spcPts val="0"/>
              </a:spcAft>
              <a:buNone/>
            </a:pPr>
            <a:r>
              <a:rPr lang="en">
                <a:solidFill>
                  <a:schemeClr val="dk1"/>
                </a:solidFill>
              </a:rPr>
              <a:t>MVC is a software architectural design pattern. </a:t>
            </a:r>
            <a:endParaRPr>
              <a:solidFill>
                <a:schemeClr val="dk1"/>
              </a:solidFill>
            </a:endParaRPr>
          </a:p>
          <a:p>
            <a:pPr marL="0" lvl="0" indent="0" algn="l" rtl="0">
              <a:spcBef>
                <a:spcPts val="1200"/>
              </a:spcBef>
              <a:spcAft>
                <a:spcPts val="0"/>
              </a:spcAft>
              <a:buNone/>
            </a:pPr>
            <a:r>
              <a:rPr lang="en">
                <a:solidFill>
                  <a:schemeClr val="dk1"/>
                </a:solidFill>
              </a:rPr>
              <a:t>Purpose: </a:t>
            </a:r>
            <a:endParaRPr>
              <a:solidFill>
                <a:schemeClr val="dk1"/>
              </a:solidFill>
            </a:endParaRPr>
          </a:p>
          <a:p>
            <a:pPr marL="457200" lvl="0" indent="-334327" algn="l" rtl="0">
              <a:spcBef>
                <a:spcPts val="1200"/>
              </a:spcBef>
              <a:spcAft>
                <a:spcPts val="0"/>
              </a:spcAft>
              <a:buClr>
                <a:schemeClr val="dk1"/>
              </a:buClr>
              <a:buSzPct val="100000"/>
              <a:buChar char="-"/>
            </a:pPr>
            <a:r>
              <a:rPr lang="en">
                <a:solidFill>
                  <a:schemeClr val="dk1"/>
                </a:solidFill>
              </a:rPr>
              <a:t>Separating application functionality, </a:t>
            </a:r>
            <a:endParaRPr>
              <a:solidFill>
                <a:schemeClr val="dk1"/>
              </a:solidFill>
            </a:endParaRPr>
          </a:p>
          <a:p>
            <a:pPr marL="457200" lvl="0" indent="-334327" algn="l" rtl="0">
              <a:spcBef>
                <a:spcPts val="0"/>
              </a:spcBef>
              <a:spcAft>
                <a:spcPts val="0"/>
              </a:spcAft>
              <a:buClr>
                <a:schemeClr val="dk1"/>
              </a:buClr>
              <a:buSzPct val="100000"/>
              <a:buChar char="-"/>
            </a:pPr>
            <a:r>
              <a:rPr lang="en">
                <a:solidFill>
                  <a:schemeClr val="dk1"/>
                </a:solidFill>
              </a:rPr>
              <a:t>Promotes organised programming </a:t>
            </a:r>
            <a:endParaRPr>
              <a:solidFill>
                <a:schemeClr val="dk1"/>
              </a:solidFill>
            </a:endParaRPr>
          </a:p>
          <a:p>
            <a:pPr marL="0" lvl="0" indent="0" algn="l" rtl="0">
              <a:spcBef>
                <a:spcPts val="1200"/>
              </a:spcBef>
              <a:spcAft>
                <a:spcPts val="1200"/>
              </a:spcAft>
              <a:buNone/>
            </a:pPr>
            <a:endParaRPr>
              <a:solidFill>
                <a:schemeClr val="dk1"/>
              </a:solidFill>
            </a:endParaRPr>
          </a:p>
        </p:txBody>
      </p:sp>
      <p:pic>
        <p:nvPicPr>
          <p:cNvPr id="62" name="Google Shape;62;p14"/>
          <p:cNvPicPr preferRelativeResize="0"/>
          <p:nvPr/>
        </p:nvPicPr>
        <p:blipFill>
          <a:blip r:embed="rId3">
            <a:alphaModFix/>
          </a:blip>
          <a:stretch>
            <a:fillRect/>
          </a:stretch>
        </p:blipFill>
        <p:spPr>
          <a:xfrm>
            <a:off x="3764800" y="1357996"/>
            <a:ext cx="4566824" cy="2816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Components of MVC</a:t>
            </a:r>
            <a:endParaRPr/>
          </a:p>
        </p:txBody>
      </p:sp>
      <p:sp>
        <p:nvSpPr>
          <p:cNvPr id="68" name="Google Shape;68;p15"/>
          <p:cNvSpPr txBox="1">
            <a:spLocks noGrp="1"/>
          </p:cNvSpPr>
          <p:nvPr>
            <p:ph type="body" idx="1"/>
          </p:nvPr>
        </p:nvSpPr>
        <p:spPr>
          <a:xfrm>
            <a:off x="705275" y="1081250"/>
            <a:ext cx="7619700" cy="38172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Clr>
                <a:schemeClr val="dk1"/>
              </a:buClr>
              <a:buSzPct val="100000"/>
              <a:buChar char="-"/>
            </a:pPr>
            <a:r>
              <a:rPr lang="en">
                <a:solidFill>
                  <a:schemeClr val="dk1"/>
                </a:solidFill>
              </a:rPr>
              <a:t>Model</a:t>
            </a:r>
            <a:endParaRPr>
              <a:solidFill>
                <a:schemeClr val="dk1"/>
              </a:solidFill>
            </a:endParaRPr>
          </a:p>
          <a:p>
            <a:pPr marL="914400" lvl="1" indent="-310832" algn="l" rtl="0">
              <a:spcBef>
                <a:spcPts val="0"/>
              </a:spcBef>
              <a:spcAft>
                <a:spcPts val="0"/>
              </a:spcAft>
              <a:buClr>
                <a:schemeClr val="dk1"/>
              </a:buClr>
              <a:buSzPct val="100000"/>
              <a:buChar char="-"/>
            </a:pPr>
            <a:r>
              <a:rPr lang="en">
                <a:solidFill>
                  <a:schemeClr val="dk1"/>
                </a:solidFill>
              </a:rPr>
              <a:t>Brain of the application</a:t>
            </a:r>
            <a:endParaRPr>
              <a:solidFill>
                <a:schemeClr val="dk1"/>
              </a:solidFill>
            </a:endParaRPr>
          </a:p>
          <a:p>
            <a:pPr marL="914400" lvl="1" indent="-310832" algn="l" rtl="0">
              <a:spcBef>
                <a:spcPts val="0"/>
              </a:spcBef>
              <a:spcAft>
                <a:spcPts val="0"/>
              </a:spcAft>
              <a:buClr>
                <a:schemeClr val="dk1"/>
              </a:buClr>
              <a:buSzPct val="100000"/>
              <a:buChar char="-"/>
            </a:pPr>
            <a:r>
              <a:rPr lang="en">
                <a:solidFill>
                  <a:schemeClr val="dk1"/>
                </a:solidFill>
              </a:rPr>
              <a:t>Responsibilities Data-related logic, interactions with the database, communicates with controller. Model is responsible for handling all of the data logic of the request, this means that the model interacts with the database and handles all validation, saving, updating deleting etc of the data</a:t>
            </a:r>
            <a:endParaRPr>
              <a:solidFill>
                <a:schemeClr val="dk1"/>
              </a:solidFill>
            </a:endParaRPr>
          </a:p>
          <a:p>
            <a:pPr marL="457200" lvl="0" indent="-334327" algn="l" rtl="0">
              <a:spcBef>
                <a:spcPts val="0"/>
              </a:spcBef>
              <a:spcAft>
                <a:spcPts val="0"/>
              </a:spcAft>
              <a:buClr>
                <a:schemeClr val="dk1"/>
              </a:buClr>
              <a:buSzPct val="100000"/>
              <a:buChar char="-"/>
            </a:pPr>
            <a:r>
              <a:rPr lang="en">
                <a:solidFill>
                  <a:schemeClr val="dk1"/>
                </a:solidFill>
              </a:rPr>
              <a:t>View:</a:t>
            </a:r>
            <a:endParaRPr>
              <a:solidFill>
                <a:schemeClr val="dk1"/>
              </a:solidFill>
            </a:endParaRPr>
          </a:p>
          <a:p>
            <a:pPr marL="914400" lvl="1" indent="-310832" algn="l" rtl="0">
              <a:spcBef>
                <a:spcPts val="0"/>
              </a:spcBef>
              <a:spcAft>
                <a:spcPts val="0"/>
              </a:spcAft>
              <a:buClr>
                <a:schemeClr val="dk1"/>
              </a:buClr>
              <a:buSzPct val="100000"/>
              <a:buChar char="-"/>
            </a:pPr>
            <a:r>
              <a:rPr lang="en">
                <a:solidFill>
                  <a:schemeClr val="dk1"/>
                </a:solidFill>
              </a:rPr>
              <a:t>Definition: Visual representation of the model. This is the UI, what the end user sees. Usually consists of html/css, </a:t>
            </a:r>
            <a:endParaRPr>
              <a:solidFill>
                <a:schemeClr val="dk1"/>
              </a:solidFill>
            </a:endParaRPr>
          </a:p>
          <a:p>
            <a:pPr marL="914400" lvl="1" indent="-310832" algn="l" rtl="0">
              <a:spcBef>
                <a:spcPts val="0"/>
              </a:spcBef>
              <a:spcAft>
                <a:spcPts val="0"/>
              </a:spcAft>
              <a:buClr>
                <a:schemeClr val="dk1"/>
              </a:buClr>
              <a:buSzPct val="100000"/>
              <a:buChar char="-"/>
            </a:pPr>
            <a:r>
              <a:rPr lang="en">
                <a:solidFill>
                  <a:schemeClr val="dk1"/>
                </a:solidFill>
              </a:rPr>
              <a:t>Responsibilities: Rendering UI, communicating with the controller, template engines - ejs</a:t>
            </a:r>
            <a:endParaRPr>
              <a:solidFill>
                <a:schemeClr val="dk1"/>
              </a:solidFill>
            </a:endParaRPr>
          </a:p>
          <a:p>
            <a:pPr marL="457200" lvl="0" indent="0" algn="l" rtl="0">
              <a:spcBef>
                <a:spcPts val="1200"/>
              </a:spcBef>
              <a:spcAft>
                <a:spcPts val="0"/>
              </a:spcAft>
              <a:buNone/>
            </a:pPr>
            <a:r>
              <a:rPr lang="en">
                <a:solidFill>
                  <a:schemeClr val="dk1"/>
                </a:solidFill>
              </a:rPr>
              <a:t>Controller:</a:t>
            </a:r>
            <a:endParaRPr>
              <a:solidFill>
                <a:schemeClr val="dk1"/>
              </a:solidFill>
            </a:endParaRPr>
          </a:p>
          <a:p>
            <a:pPr marL="914400" lvl="1" indent="-310832" algn="l" rtl="0">
              <a:spcBef>
                <a:spcPts val="1200"/>
              </a:spcBef>
              <a:spcAft>
                <a:spcPts val="0"/>
              </a:spcAft>
              <a:buClr>
                <a:schemeClr val="dk1"/>
              </a:buClr>
              <a:buSzPct val="100000"/>
              <a:buChar char="-"/>
            </a:pPr>
            <a:r>
              <a:rPr lang="en">
                <a:solidFill>
                  <a:schemeClr val="dk1"/>
                </a:solidFill>
              </a:rPr>
              <a:t>Definition: Organizational part of the user interface.</a:t>
            </a:r>
            <a:endParaRPr>
              <a:solidFill>
                <a:schemeClr val="dk1"/>
              </a:solidFill>
            </a:endParaRPr>
          </a:p>
          <a:p>
            <a:pPr marL="914400" lvl="1" indent="-310832" algn="l" rtl="0">
              <a:spcBef>
                <a:spcPts val="0"/>
              </a:spcBef>
              <a:spcAft>
                <a:spcPts val="0"/>
              </a:spcAft>
              <a:buClr>
                <a:schemeClr val="dk1"/>
              </a:buClr>
              <a:buSzPct val="100000"/>
              <a:buChar char="-"/>
            </a:pPr>
            <a:r>
              <a:rPr lang="en">
                <a:solidFill>
                  <a:schemeClr val="dk1"/>
                </a:solidFill>
              </a:rPr>
              <a:t>Responsibilities: receives and coordinates input from view. For example user visiting page, processes requests (GET, POST, PUT DELETE), gests data from the model, passess the data to the view.</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MVC in practice</a:t>
            </a:r>
            <a:endParaRPr/>
          </a:p>
        </p:txBody>
      </p:sp>
      <p:sp>
        <p:nvSpPr>
          <p:cNvPr id="74" name="Google Shape;74;p16"/>
          <p:cNvSpPr txBox="1">
            <a:spLocks noGrp="1"/>
          </p:cNvSpPr>
          <p:nvPr>
            <p:ph type="body" idx="1"/>
          </p:nvPr>
        </p:nvSpPr>
        <p:spPr>
          <a:xfrm>
            <a:off x="311700" y="1152475"/>
            <a:ext cx="4952700" cy="3416400"/>
          </a:xfrm>
          <a:prstGeom prst="rect">
            <a:avLst/>
          </a:prstGeom>
        </p:spPr>
        <p:txBody>
          <a:bodyPr spcFirstLastPara="1" wrap="square" lIns="91425" tIns="91425" rIns="91425" bIns="91425" anchor="t" anchorCtr="0">
            <a:normAutofit fontScale="85000"/>
          </a:bodyPr>
          <a:lstStyle/>
          <a:p>
            <a:pPr marL="0" lvl="0" indent="0" algn="l" rtl="0">
              <a:spcBef>
                <a:spcPts val="0"/>
              </a:spcBef>
              <a:spcAft>
                <a:spcPts val="0"/>
              </a:spcAft>
              <a:buNone/>
            </a:pPr>
            <a:r>
              <a:rPr lang="en">
                <a:solidFill>
                  <a:schemeClr val="dk1"/>
                </a:solidFill>
              </a:rPr>
              <a:t>Explanation of MVC workflow using an example:</a:t>
            </a:r>
            <a:endParaRPr>
              <a:solidFill>
                <a:schemeClr val="dk1"/>
              </a:solidFill>
            </a:endParaRPr>
          </a:p>
          <a:p>
            <a:pPr marL="457200" lvl="0" indent="-325755" algn="l" rtl="0">
              <a:spcBef>
                <a:spcPts val="1200"/>
              </a:spcBef>
              <a:spcAft>
                <a:spcPts val="0"/>
              </a:spcAft>
              <a:buClr>
                <a:schemeClr val="dk1"/>
              </a:buClr>
              <a:buSzPct val="100000"/>
              <a:buAutoNum type="arabicPeriod"/>
            </a:pPr>
            <a:r>
              <a:rPr lang="en">
                <a:solidFill>
                  <a:schemeClr val="dk1"/>
                </a:solidFill>
              </a:rPr>
              <a:t>User sends a request to the server</a:t>
            </a:r>
            <a:endParaRPr>
              <a:solidFill>
                <a:schemeClr val="dk1"/>
              </a:solidFill>
            </a:endParaRPr>
          </a:p>
          <a:p>
            <a:pPr marL="457200" lvl="0" indent="-325755" algn="l" rtl="0">
              <a:spcBef>
                <a:spcPts val="0"/>
              </a:spcBef>
              <a:spcAft>
                <a:spcPts val="0"/>
              </a:spcAft>
              <a:buClr>
                <a:schemeClr val="dk1"/>
              </a:buClr>
              <a:buSzPct val="100000"/>
              <a:buAutoNum type="arabicPeriod"/>
            </a:pPr>
            <a:r>
              <a:rPr lang="en">
                <a:solidFill>
                  <a:schemeClr val="dk1"/>
                </a:solidFill>
              </a:rPr>
              <a:t>Controller handles the request, interacts with the model</a:t>
            </a:r>
            <a:endParaRPr>
              <a:solidFill>
                <a:schemeClr val="dk1"/>
              </a:solidFill>
            </a:endParaRPr>
          </a:p>
          <a:p>
            <a:pPr marL="457200" lvl="0" indent="-325755" algn="l" rtl="0">
              <a:spcBef>
                <a:spcPts val="0"/>
              </a:spcBef>
              <a:spcAft>
                <a:spcPts val="0"/>
              </a:spcAft>
              <a:buClr>
                <a:schemeClr val="dk1"/>
              </a:buClr>
              <a:buSzPct val="100000"/>
              <a:buAutoNum type="arabicPeriod"/>
            </a:pPr>
            <a:r>
              <a:rPr lang="en">
                <a:solidFill>
                  <a:schemeClr val="dk1"/>
                </a:solidFill>
              </a:rPr>
              <a:t>Model processes data logic, interacts with the database</a:t>
            </a:r>
            <a:endParaRPr>
              <a:solidFill>
                <a:schemeClr val="dk1"/>
              </a:solidFill>
            </a:endParaRPr>
          </a:p>
          <a:p>
            <a:pPr marL="457200" lvl="0" indent="-325755" algn="l" rtl="0">
              <a:spcBef>
                <a:spcPts val="0"/>
              </a:spcBef>
              <a:spcAft>
                <a:spcPts val="0"/>
              </a:spcAft>
              <a:buClr>
                <a:schemeClr val="dk1"/>
              </a:buClr>
              <a:buSzPct val="100000"/>
              <a:buAutoNum type="arabicPeriod"/>
            </a:pPr>
            <a:r>
              <a:rPr lang="en">
                <a:solidFill>
                  <a:schemeClr val="dk1"/>
                </a:solidFill>
              </a:rPr>
              <a:t>Controller retrieves data from the model, passess it to the view.</a:t>
            </a:r>
            <a:endParaRPr>
              <a:solidFill>
                <a:schemeClr val="dk1"/>
              </a:solidFill>
            </a:endParaRPr>
          </a:p>
          <a:p>
            <a:pPr marL="457200" lvl="0" indent="-325755" algn="l" rtl="0">
              <a:spcBef>
                <a:spcPts val="0"/>
              </a:spcBef>
              <a:spcAft>
                <a:spcPts val="0"/>
              </a:spcAft>
              <a:buClr>
                <a:schemeClr val="dk1"/>
              </a:buClr>
              <a:buSzPct val="100000"/>
              <a:buAutoNum type="arabicPeriod"/>
            </a:pPr>
            <a:r>
              <a:rPr lang="en">
                <a:solidFill>
                  <a:schemeClr val="dk1"/>
                </a:solidFill>
              </a:rPr>
              <a:t>View renders the data into HTML for presentation</a:t>
            </a:r>
            <a:endParaRPr>
              <a:solidFill>
                <a:schemeClr val="dk1"/>
              </a:solidFill>
            </a:endParaRPr>
          </a:p>
          <a:p>
            <a:pPr marL="457200" lvl="0" indent="-325755" algn="l" rtl="0">
              <a:spcBef>
                <a:spcPts val="0"/>
              </a:spcBef>
              <a:spcAft>
                <a:spcPts val="0"/>
              </a:spcAft>
              <a:buSzPct val="100000"/>
              <a:buAutoNum type="arabicPeriod"/>
            </a:pPr>
            <a:r>
              <a:rPr lang="en">
                <a:solidFill>
                  <a:schemeClr val="dk1"/>
                </a:solidFill>
              </a:rPr>
              <a:t>Controller sends the presentation back to the use</a:t>
            </a:r>
            <a:r>
              <a:rPr lang="en"/>
              <a:t>r</a:t>
            </a:r>
            <a:endParaRPr/>
          </a:p>
          <a:p>
            <a:pPr marL="0" lvl="0" indent="0" algn="l" rtl="0">
              <a:spcBef>
                <a:spcPts val="1200"/>
              </a:spcBef>
              <a:spcAft>
                <a:spcPts val="1200"/>
              </a:spcAft>
              <a:buNone/>
            </a:pPr>
            <a:endParaRPr/>
          </a:p>
        </p:txBody>
      </p:sp>
      <p:pic>
        <p:nvPicPr>
          <p:cNvPr id="75" name="Google Shape;75;p16"/>
          <p:cNvPicPr preferRelativeResize="0"/>
          <p:nvPr/>
        </p:nvPicPr>
        <p:blipFill rotWithShape="1">
          <a:blip r:embed="rId3">
            <a:alphaModFix/>
          </a:blip>
          <a:srcRect l="5978" t="1898" r="-1489" b="2233"/>
          <a:stretch/>
        </p:blipFill>
        <p:spPr>
          <a:xfrm>
            <a:off x="5264400" y="1233050"/>
            <a:ext cx="3926226" cy="28040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961525" y="44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a:p>
        </p:txBody>
      </p:sp>
      <p:sp>
        <p:nvSpPr>
          <p:cNvPr id="81" name="Google Shape;81;p17"/>
          <p:cNvSpPr txBox="1"/>
          <p:nvPr/>
        </p:nvSpPr>
        <p:spPr>
          <a:xfrm>
            <a:off x="211000" y="579450"/>
            <a:ext cx="5160300" cy="375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dk1"/>
                </a:solidFill>
                <a:highlight>
                  <a:schemeClr val="lt1"/>
                </a:highlight>
              </a:rPr>
              <a:t>Let me break it down for you:</a:t>
            </a:r>
            <a:endParaRPr sz="1300">
              <a:solidFill>
                <a:schemeClr val="dk1"/>
              </a:solidFill>
              <a:highlight>
                <a:schemeClr val="lt1"/>
              </a:highlight>
            </a:endParaRPr>
          </a:p>
          <a:p>
            <a:pPr marL="0" lvl="0" indent="0" algn="l" rtl="0">
              <a:lnSpc>
                <a:spcPct val="115000"/>
              </a:lnSpc>
              <a:spcBef>
                <a:spcPts val="0"/>
              </a:spcBef>
              <a:spcAft>
                <a:spcPts val="0"/>
              </a:spcAft>
              <a:buNone/>
            </a:pPr>
            <a:endParaRPr sz="1300" b="1">
              <a:solidFill>
                <a:schemeClr val="dk1"/>
              </a:solidFill>
              <a:highlight>
                <a:schemeClr val="lt1"/>
              </a:highlight>
            </a:endParaRPr>
          </a:p>
          <a:p>
            <a:pPr marL="0" lvl="0" indent="0" algn="l" rtl="0">
              <a:lnSpc>
                <a:spcPct val="115000"/>
              </a:lnSpc>
              <a:spcBef>
                <a:spcPts val="0"/>
              </a:spcBef>
              <a:spcAft>
                <a:spcPts val="0"/>
              </a:spcAft>
              <a:buNone/>
            </a:pPr>
            <a:r>
              <a:rPr lang="en" sz="1300" b="1">
                <a:solidFill>
                  <a:schemeClr val="dk1"/>
                </a:solidFill>
                <a:highlight>
                  <a:schemeClr val="lt1"/>
                </a:highlight>
              </a:rPr>
              <a:t>1. User Requests List of Cats: </a:t>
            </a:r>
            <a:r>
              <a:rPr lang="en" sz="1300">
                <a:solidFill>
                  <a:schemeClr val="dk1"/>
                </a:solidFill>
                <a:highlight>
                  <a:schemeClr val="lt1"/>
                </a:highlight>
              </a:rPr>
              <a:t>User sends a request.</a:t>
            </a:r>
            <a:endParaRPr sz="1300">
              <a:solidFill>
                <a:schemeClr val="dk1"/>
              </a:solidFill>
              <a:highlight>
                <a:schemeClr val="lt1"/>
              </a:highlight>
            </a:endParaRPr>
          </a:p>
          <a:p>
            <a:pPr marL="0" lvl="0" indent="0" algn="l" rtl="0">
              <a:lnSpc>
                <a:spcPct val="115000"/>
              </a:lnSpc>
              <a:spcBef>
                <a:spcPts val="0"/>
              </a:spcBef>
              <a:spcAft>
                <a:spcPts val="0"/>
              </a:spcAft>
              <a:buNone/>
            </a:pPr>
            <a:r>
              <a:rPr lang="en" sz="1300" b="1">
                <a:solidFill>
                  <a:schemeClr val="dk1"/>
                </a:solidFill>
                <a:highlight>
                  <a:schemeClr val="lt1"/>
                </a:highlight>
              </a:rPr>
              <a:t>2. Request Reaches Controller: </a:t>
            </a:r>
            <a:r>
              <a:rPr lang="en" sz="1300">
                <a:solidFill>
                  <a:schemeClr val="dk1"/>
                </a:solidFill>
                <a:highlight>
                  <a:schemeClr val="lt1"/>
                </a:highlight>
              </a:rPr>
              <a:t>Routed to cat controller.</a:t>
            </a:r>
            <a:endParaRPr sz="1300">
              <a:solidFill>
                <a:schemeClr val="dk1"/>
              </a:solidFill>
              <a:highlight>
                <a:schemeClr val="lt1"/>
              </a:highlight>
            </a:endParaRPr>
          </a:p>
          <a:p>
            <a:pPr marL="0" lvl="0" indent="0" algn="l" rtl="0">
              <a:lnSpc>
                <a:spcPct val="115000"/>
              </a:lnSpc>
              <a:spcBef>
                <a:spcPts val="0"/>
              </a:spcBef>
              <a:spcAft>
                <a:spcPts val="0"/>
              </a:spcAft>
              <a:buNone/>
            </a:pPr>
            <a:r>
              <a:rPr lang="en" sz="1300" b="1">
                <a:solidFill>
                  <a:schemeClr val="dk1"/>
                </a:solidFill>
                <a:highlight>
                  <a:schemeClr val="lt1"/>
                </a:highlight>
              </a:rPr>
              <a:t>3. Controller Communicates with Model**: Requests cat data.</a:t>
            </a:r>
            <a:endParaRPr sz="1300" b="1">
              <a:solidFill>
                <a:schemeClr val="dk1"/>
              </a:solidFill>
              <a:highlight>
                <a:schemeClr val="lt1"/>
              </a:highlight>
            </a:endParaRPr>
          </a:p>
          <a:p>
            <a:pPr marL="0" lvl="0" indent="0" algn="l" rtl="0">
              <a:lnSpc>
                <a:spcPct val="115000"/>
              </a:lnSpc>
              <a:spcBef>
                <a:spcPts val="0"/>
              </a:spcBef>
              <a:spcAft>
                <a:spcPts val="0"/>
              </a:spcAft>
              <a:buNone/>
            </a:pPr>
            <a:r>
              <a:rPr lang="en" sz="1300" b="1">
                <a:solidFill>
                  <a:schemeClr val="dk1"/>
                </a:solidFill>
                <a:highlight>
                  <a:schemeClr val="lt1"/>
                </a:highlight>
              </a:rPr>
              <a:t>4. Model Retrieves Cat Data: Queries database.</a:t>
            </a:r>
            <a:endParaRPr sz="1300" b="1">
              <a:solidFill>
                <a:schemeClr val="dk1"/>
              </a:solidFill>
              <a:highlight>
                <a:schemeClr val="lt1"/>
              </a:highlight>
            </a:endParaRPr>
          </a:p>
          <a:p>
            <a:pPr marL="0" lvl="0" indent="0" algn="l" rtl="0">
              <a:lnSpc>
                <a:spcPct val="115000"/>
              </a:lnSpc>
              <a:spcBef>
                <a:spcPts val="0"/>
              </a:spcBef>
              <a:spcAft>
                <a:spcPts val="0"/>
              </a:spcAft>
              <a:buNone/>
            </a:pPr>
            <a:r>
              <a:rPr lang="en" sz="1300" b="1">
                <a:solidFill>
                  <a:schemeClr val="dk1"/>
                </a:solidFill>
                <a:highlight>
                  <a:schemeClr val="lt1"/>
                </a:highlight>
              </a:rPr>
              <a:t>5. Model Responds to Controller**: Sends back cat list or error.</a:t>
            </a:r>
            <a:endParaRPr sz="1300" b="1">
              <a:solidFill>
                <a:schemeClr val="dk1"/>
              </a:solidFill>
              <a:highlight>
                <a:schemeClr val="lt1"/>
              </a:highlight>
            </a:endParaRPr>
          </a:p>
          <a:p>
            <a:pPr marL="0" lvl="0" indent="0" algn="l" rtl="0">
              <a:lnSpc>
                <a:spcPct val="115000"/>
              </a:lnSpc>
              <a:spcBef>
                <a:spcPts val="0"/>
              </a:spcBef>
              <a:spcAft>
                <a:spcPts val="0"/>
              </a:spcAft>
              <a:buNone/>
            </a:pPr>
            <a:r>
              <a:rPr lang="en" sz="1300" b="1">
                <a:solidFill>
                  <a:schemeClr val="dk1"/>
                </a:solidFill>
                <a:highlight>
                  <a:schemeClr val="lt1"/>
                </a:highlight>
              </a:rPr>
              <a:t>6. Controller Processes Model's Response**: Handles success/error.</a:t>
            </a:r>
            <a:endParaRPr sz="1300" b="1">
              <a:solidFill>
                <a:schemeClr val="dk1"/>
              </a:solidFill>
              <a:highlight>
                <a:schemeClr val="lt1"/>
              </a:highlight>
            </a:endParaRPr>
          </a:p>
          <a:p>
            <a:pPr marL="0" lvl="0" indent="0" algn="l" rtl="0">
              <a:lnSpc>
                <a:spcPct val="115000"/>
              </a:lnSpc>
              <a:spcBef>
                <a:spcPts val="0"/>
              </a:spcBef>
              <a:spcAft>
                <a:spcPts val="0"/>
              </a:spcAft>
              <a:buNone/>
            </a:pPr>
            <a:r>
              <a:rPr lang="en" sz="1300" b="1">
                <a:solidFill>
                  <a:schemeClr val="dk1"/>
                </a:solidFill>
                <a:highlight>
                  <a:schemeClr val="lt1"/>
                </a:highlight>
              </a:rPr>
              <a:t>7. Controller Interacts with View: Asks view to render HTML.</a:t>
            </a:r>
            <a:endParaRPr sz="1300" b="1">
              <a:solidFill>
                <a:schemeClr val="dk1"/>
              </a:solidFill>
              <a:highlight>
                <a:schemeClr val="lt1"/>
              </a:highlight>
            </a:endParaRPr>
          </a:p>
          <a:p>
            <a:pPr marL="0" lvl="0" indent="0" algn="l" rtl="0">
              <a:lnSpc>
                <a:spcPct val="115000"/>
              </a:lnSpc>
              <a:spcBef>
                <a:spcPts val="0"/>
              </a:spcBef>
              <a:spcAft>
                <a:spcPts val="0"/>
              </a:spcAft>
              <a:buNone/>
            </a:pPr>
            <a:r>
              <a:rPr lang="en" sz="1300" b="1">
                <a:solidFill>
                  <a:schemeClr val="dk1"/>
                </a:solidFill>
                <a:highlight>
                  <a:schemeClr val="lt1"/>
                </a:highlight>
              </a:rPr>
              <a:t>8. View Renders Presentation: Renders cat list into HTML.</a:t>
            </a:r>
            <a:endParaRPr sz="1300" b="1">
              <a:solidFill>
                <a:schemeClr val="dk1"/>
              </a:solidFill>
              <a:highlight>
                <a:schemeClr val="lt1"/>
              </a:highlight>
            </a:endParaRPr>
          </a:p>
          <a:p>
            <a:pPr marL="0" lvl="0" indent="0" algn="l" rtl="0">
              <a:lnSpc>
                <a:spcPct val="115000"/>
              </a:lnSpc>
              <a:spcBef>
                <a:spcPts val="0"/>
              </a:spcBef>
              <a:spcAft>
                <a:spcPts val="0"/>
              </a:spcAft>
              <a:buNone/>
            </a:pPr>
            <a:r>
              <a:rPr lang="en" sz="1300" b="1">
                <a:solidFill>
                  <a:schemeClr val="dk1"/>
                </a:solidFill>
                <a:highlight>
                  <a:schemeClr val="lt1"/>
                </a:highlight>
              </a:rPr>
              <a:t>9. Controller Returns Presentation to User**: Returns HTML to user.</a:t>
            </a:r>
            <a:endParaRPr sz="1300" b="1">
              <a:solidFill>
                <a:schemeClr val="dk1"/>
              </a:solidFill>
              <a:highlight>
                <a:schemeClr val="lt1"/>
              </a:highlight>
            </a:endParaRPr>
          </a:p>
          <a:p>
            <a:pPr marL="0" lvl="0" indent="0" algn="l" rtl="0">
              <a:lnSpc>
                <a:spcPct val="115000"/>
              </a:lnSpc>
              <a:spcBef>
                <a:spcPts val="0"/>
              </a:spcBef>
              <a:spcAft>
                <a:spcPts val="0"/>
              </a:spcAft>
              <a:buNone/>
            </a:pPr>
            <a:r>
              <a:rPr lang="en" sz="1300" b="1">
                <a:solidFill>
                  <a:schemeClr val="dk1"/>
                </a:solidFill>
                <a:highlight>
                  <a:schemeClr val="lt1"/>
                </a:highlight>
              </a:rPr>
              <a:t>10. Error Handling: If error, different view handles error presentation.</a:t>
            </a:r>
            <a:endParaRPr sz="1300" b="1">
              <a:solidFill>
                <a:schemeClr val="dk1"/>
              </a:solidFill>
              <a:highlight>
                <a:schemeClr val="lt1"/>
              </a:highlight>
            </a:endParaRPr>
          </a:p>
          <a:p>
            <a:pPr marL="0" lvl="0" indent="0" algn="l" rtl="0">
              <a:lnSpc>
                <a:spcPct val="115000"/>
              </a:lnSpc>
              <a:spcBef>
                <a:spcPts val="0"/>
              </a:spcBef>
              <a:spcAft>
                <a:spcPts val="0"/>
              </a:spcAft>
              <a:buNone/>
            </a:pPr>
            <a:endParaRPr sz="1000" b="1">
              <a:solidFill>
                <a:schemeClr val="dk1"/>
              </a:solidFill>
              <a:highlight>
                <a:schemeClr val="lt1"/>
              </a:highlight>
            </a:endParaRPr>
          </a:p>
          <a:p>
            <a:pPr marL="0" lvl="0" indent="0" algn="l" rtl="0">
              <a:lnSpc>
                <a:spcPct val="115000"/>
              </a:lnSpc>
              <a:spcBef>
                <a:spcPts val="0"/>
              </a:spcBef>
              <a:spcAft>
                <a:spcPts val="0"/>
              </a:spcAft>
              <a:buNone/>
            </a:pPr>
            <a:endParaRPr sz="1100">
              <a:solidFill>
                <a:schemeClr val="dk1"/>
              </a:solidFill>
              <a:highlight>
                <a:schemeClr val="lt1"/>
              </a:highlight>
            </a:endParaRPr>
          </a:p>
          <a:p>
            <a:pPr marL="0" lvl="0" indent="0" algn="l" rtl="0">
              <a:lnSpc>
                <a:spcPct val="115000"/>
              </a:lnSpc>
              <a:spcBef>
                <a:spcPts val="0"/>
              </a:spcBef>
              <a:spcAft>
                <a:spcPts val="0"/>
              </a:spcAft>
              <a:buNone/>
            </a:pPr>
            <a:r>
              <a:rPr lang="en" sz="1100">
                <a:solidFill>
                  <a:schemeClr val="dk1"/>
                </a:solidFill>
                <a:highlight>
                  <a:schemeClr val="lt1"/>
                </a:highlight>
              </a:rPr>
              <a:t>This flow ensures a separation of concerns between data manipulation (Model), user interface (View), and application logic (Controller), making the application more modular, maintainable, and scalable.</a:t>
            </a:r>
            <a:endParaRPr sz="1000">
              <a:solidFill>
                <a:schemeClr val="dk1"/>
              </a:solidFill>
              <a:highlight>
                <a:schemeClr val="lt1"/>
              </a:highlight>
            </a:endParaRPr>
          </a:p>
        </p:txBody>
      </p:sp>
      <p:pic>
        <p:nvPicPr>
          <p:cNvPr id="82" name="Google Shape;82;p17"/>
          <p:cNvPicPr preferRelativeResize="0"/>
          <p:nvPr/>
        </p:nvPicPr>
        <p:blipFill>
          <a:blip r:embed="rId3">
            <a:alphaModFix/>
          </a:blip>
          <a:stretch>
            <a:fillRect/>
          </a:stretch>
        </p:blipFill>
        <p:spPr>
          <a:xfrm>
            <a:off x="5832175" y="1640575"/>
            <a:ext cx="3311825" cy="2207893"/>
          </a:xfrm>
          <a:prstGeom prst="rect">
            <a:avLst/>
          </a:prstGeom>
          <a:noFill/>
          <a:ln>
            <a:noFill/>
          </a:ln>
        </p:spPr>
      </p:pic>
      <p:pic>
        <p:nvPicPr>
          <p:cNvPr id="83" name="Google Shape;83;p17"/>
          <p:cNvPicPr preferRelativeResize="0"/>
          <p:nvPr/>
        </p:nvPicPr>
        <p:blipFill>
          <a:blip r:embed="rId4">
            <a:alphaModFix/>
          </a:blip>
          <a:stretch>
            <a:fillRect/>
          </a:stretch>
        </p:blipFill>
        <p:spPr>
          <a:xfrm>
            <a:off x="8306150" y="3885575"/>
            <a:ext cx="813699" cy="850227"/>
          </a:xfrm>
          <a:prstGeom prst="rect">
            <a:avLst/>
          </a:prstGeom>
          <a:noFill/>
          <a:ln>
            <a:noFill/>
          </a:ln>
        </p:spPr>
      </p:pic>
      <p:pic>
        <p:nvPicPr>
          <p:cNvPr id="84" name="Google Shape;84;p17"/>
          <p:cNvPicPr preferRelativeResize="0"/>
          <p:nvPr/>
        </p:nvPicPr>
        <p:blipFill>
          <a:blip r:embed="rId5">
            <a:alphaModFix/>
          </a:blip>
          <a:stretch>
            <a:fillRect/>
          </a:stretch>
        </p:blipFill>
        <p:spPr>
          <a:xfrm>
            <a:off x="5832174" y="3716400"/>
            <a:ext cx="679600" cy="1019400"/>
          </a:xfrm>
          <a:prstGeom prst="rect">
            <a:avLst/>
          </a:prstGeom>
          <a:noFill/>
          <a:ln>
            <a:noFill/>
          </a:ln>
        </p:spPr>
      </p:pic>
      <p:pic>
        <p:nvPicPr>
          <p:cNvPr id="85" name="Google Shape;85;p17"/>
          <p:cNvPicPr preferRelativeResize="0"/>
          <p:nvPr/>
        </p:nvPicPr>
        <p:blipFill>
          <a:blip r:embed="rId6">
            <a:alphaModFix/>
          </a:blip>
          <a:stretch>
            <a:fillRect/>
          </a:stretch>
        </p:blipFill>
        <p:spPr>
          <a:xfrm>
            <a:off x="6757993" y="3946952"/>
            <a:ext cx="1548150" cy="894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1929451" y="61450"/>
            <a:ext cx="4987926" cy="4904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1533525" y="862013"/>
            <a:ext cx="6076950" cy="341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MVC benefits &amp; Things to note </a:t>
            </a:r>
            <a:endParaRPr/>
          </a:p>
        </p:txBody>
      </p:sp>
      <p:sp>
        <p:nvSpPr>
          <p:cNvPr id="101" name="Google Shape;10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55600" algn="l" rtl="0">
              <a:spcBef>
                <a:spcPts val="0"/>
              </a:spcBef>
              <a:spcAft>
                <a:spcPts val="0"/>
              </a:spcAft>
              <a:buClr>
                <a:schemeClr val="dk1"/>
              </a:buClr>
              <a:buSzPts val="2000"/>
              <a:buAutoNum type="arabicPeriod"/>
            </a:pPr>
            <a:r>
              <a:rPr lang="en" sz="2000">
                <a:solidFill>
                  <a:schemeClr val="dk1"/>
                </a:solidFill>
              </a:rPr>
              <a:t>Prevents code repetition</a:t>
            </a:r>
            <a:endParaRPr sz="2000">
              <a:solidFill>
                <a:schemeClr val="dk1"/>
              </a:solidFill>
            </a:endParaRPr>
          </a:p>
          <a:p>
            <a:pPr marL="457200" lvl="0" indent="-355600" algn="l" rtl="0">
              <a:spcBef>
                <a:spcPts val="0"/>
              </a:spcBef>
              <a:spcAft>
                <a:spcPts val="0"/>
              </a:spcAft>
              <a:buClr>
                <a:schemeClr val="dk1"/>
              </a:buClr>
              <a:buSzPts val="2000"/>
              <a:buAutoNum type="arabicPeriod"/>
            </a:pPr>
            <a:r>
              <a:rPr lang="en" sz="2000">
                <a:solidFill>
                  <a:schemeClr val="dk1"/>
                </a:solidFill>
              </a:rPr>
              <a:t>Facilitates structured programming</a:t>
            </a:r>
            <a:endParaRPr sz="2000">
              <a:solidFill>
                <a:schemeClr val="dk1"/>
              </a:solidFill>
            </a:endParaRPr>
          </a:p>
          <a:p>
            <a:pPr marL="457200" lvl="0" indent="-355600" algn="l" rtl="0">
              <a:spcBef>
                <a:spcPts val="0"/>
              </a:spcBef>
              <a:spcAft>
                <a:spcPts val="0"/>
              </a:spcAft>
              <a:buClr>
                <a:schemeClr val="dk1"/>
              </a:buClr>
              <a:buSzPts val="2000"/>
              <a:buAutoNum type="arabicPeriod"/>
            </a:pPr>
            <a:r>
              <a:rPr lang="en" sz="2000">
                <a:solidFill>
                  <a:schemeClr val="dk1"/>
                </a:solidFill>
              </a:rPr>
              <a:t>Enhances organization and maintainability of codebases</a:t>
            </a:r>
            <a:endParaRPr sz="2000">
              <a:solidFill>
                <a:schemeClr val="dk1"/>
              </a:solidFill>
            </a:endParaRPr>
          </a:p>
          <a:p>
            <a:pPr marL="0" lvl="0" indent="0" algn="l" rtl="0">
              <a:spcBef>
                <a:spcPts val="1200"/>
              </a:spcBef>
              <a:spcAft>
                <a:spcPts val="0"/>
              </a:spcAft>
              <a:buNone/>
            </a:pPr>
            <a:endParaRPr sz="2000"/>
          </a:p>
          <a:p>
            <a:pPr marL="0" lvl="0" indent="0" algn="l" rtl="0">
              <a:spcBef>
                <a:spcPts val="1200"/>
              </a:spcBef>
              <a:spcAft>
                <a:spcPts val="0"/>
              </a:spcAft>
              <a:buNone/>
            </a:pPr>
            <a:r>
              <a:rPr lang="en" sz="2000">
                <a:solidFill>
                  <a:schemeClr val="dk1"/>
                </a:solidFill>
                <a:highlight>
                  <a:schemeClr val="lt1"/>
                </a:highlight>
              </a:rPr>
              <a:t>Importing thing to note</a:t>
            </a:r>
            <a:endParaRPr sz="2000">
              <a:solidFill>
                <a:schemeClr val="dk1"/>
              </a:solidFill>
              <a:highlight>
                <a:schemeClr val="lt1"/>
              </a:highlight>
            </a:endParaRPr>
          </a:p>
          <a:p>
            <a:pPr marL="457200" lvl="0" indent="-355600" algn="l" rtl="0">
              <a:spcBef>
                <a:spcPts val="0"/>
              </a:spcBef>
              <a:spcAft>
                <a:spcPts val="0"/>
              </a:spcAft>
              <a:buClr>
                <a:schemeClr val="dk1"/>
              </a:buClr>
              <a:buSzPts val="2000"/>
              <a:buChar char="-"/>
            </a:pPr>
            <a:r>
              <a:rPr lang="en" sz="2000">
                <a:solidFill>
                  <a:schemeClr val="dk1"/>
                </a:solidFill>
                <a:highlight>
                  <a:schemeClr val="lt1"/>
                </a:highlight>
              </a:rPr>
              <a:t>Model and view never interact each other</a:t>
            </a:r>
            <a:endParaRPr sz="2000">
              <a:solidFill>
                <a:schemeClr val="dk1"/>
              </a:solidFill>
              <a:highlight>
                <a:schemeClr val="lt1"/>
              </a:highlight>
            </a:endParaRPr>
          </a:p>
          <a:p>
            <a:pPr marL="457200" lvl="0" indent="-355600" algn="l" rtl="0">
              <a:spcBef>
                <a:spcPts val="0"/>
              </a:spcBef>
              <a:spcAft>
                <a:spcPts val="0"/>
              </a:spcAft>
              <a:buClr>
                <a:schemeClr val="dk1"/>
              </a:buClr>
              <a:buSzPts val="2000"/>
              <a:buChar char="-"/>
            </a:pPr>
            <a:r>
              <a:rPr lang="en" sz="2000">
                <a:solidFill>
                  <a:schemeClr val="dk1"/>
                </a:solidFill>
                <a:highlight>
                  <a:schemeClr val="lt1"/>
                </a:highlight>
              </a:rPr>
              <a:t>Any interactions between model and view are done through controller</a:t>
            </a:r>
            <a:endParaRPr sz="2000">
              <a:solidFill>
                <a:schemeClr val="dk1"/>
              </a:solidFill>
              <a:highlight>
                <a:schemeClr val="lt1"/>
              </a:highlight>
            </a:endParaRPr>
          </a:p>
          <a:p>
            <a:pPr marL="457200" lvl="0" indent="-355600" algn="l" rtl="0">
              <a:spcBef>
                <a:spcPts val="0"/>
              </a:spcBef>
              <a:spcAft>
                <a:spcPts val="0"/>
              </a:spcAft>
              <a:buClr>
                <a:schemeClr val="dk1"/>
              </a:buClr>
              <a:buSzPts val="2000"/>
              <a:buChar char="-"/>
            </a:pPr>
            <a:r>
              <a:rPr lang="en" sz="2000">
                <a:solidFill>
                  <a:schemeClr val="dk1"/>
                </a:solidFill>
                <a:highlight>
                  <a:schemeClr val="lt1"/>
                </a:highlight>
              </a:rPr>
              <a:t>The router receives request from client, hands in requests to the controller </a:t>
            </a:r>
            <a:endParaRPr sz="2000">
              <a:solidFill>
                <a:schemeClr val="dk1"/>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MVC frameworks</a:t>
            </a:r>
            <a:endParaRPr/>
          </a:p>
        </p:txBody>
      </p:sp>
      <p:sp>
        <p:nvSpPr>
          <p:cNvPr id="107" name="Google Shape;10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List of popular web frameworks utilizing MVC:</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Ruby on Rails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Django</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Laravel</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Codeigniter</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Express.js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Angular</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etc.</a:t>
            </a:r>
            <a:endParaRPr dirty="0">
              <a:solidFill>
                <a:schemeClr val="dk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789</Words>
  <Application>Microsoft Office PowerPoint</Application>
  <PresentationFormat>On-screen Show (16:9)</PresentationFormat>
  <Paragraphs>71</Paragraphs>
  <Slides>11</Slides>
  <Notes>11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11</vt:i4>
      </vt:variant>
    </vt:vector>
  </HeadingPairs>
  <TitlesOfParts>
    <vt:vector size="13" baseType="lpstr">
      <vt:lpstr>Arial</vt:lpstr>
      <vt:lpstr>Simple Dark</vt:lpstr>
      <vt:lpstr>Welcome to my MVC lecture! </vt:lpstr>
      <vt:lpstr>What is MVC</vt:lpstr>
      <vt:lpstr>The Components of MVC</vt:lpstr>
      <vt:lpstr>MVC in practice</vt:lpstr>
      <vt:lpstr>Example</vt:lpstr>
      <vt:lpstr>PowerPoint Presentation</vt:lpstr>
      <vt:lpstr>PowerPoint Presentation</vt:lpstr>
      <vt:lpstr>MVC benefits &amp; Things to note </vt:lpstr>
      <vt:lpstr>MVC frameworks</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Tyler Pufpaff</cp:lastModifiedBy>
  <cp:revision>1</cp:revision>
  <dcterms:modified xsi:type="dcterms:W3CDTF">2024-09-26T00:11:27Z</dcterms:modified>
</cp:coreProperties>
</file>